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5" r:id="rId2"/>
    <p:sldId id="323" r:id="rId3"/>
    <p:sldId id="326" r:id="rId4"/>
    <p:sldId id="327" r:id="rId5"/>
    <p:sldId id="320" r:id="rId6"/>
    <p:sldId id="328" r:id="rId7"/>
    <p:sldId id="310" r:id="rId8"/>
    <p:sldId id="329" r:id="rId9"/>
    <p:sldId id="318" r:id="rId10"/>
    <p:sldId id="319" r:id="rId11"/>
    <p:sldId id="321" r:id="rId12"/>
    <p:sldId id="322" r:id="rId13"/>
    <p:sldId id="316" r:id="rId14"/>
    <p:sldId id="313" r:id="rId15"/>
  </p:sldIdLst>
  <p:sldSz cx="9144000" cy="6858000" type="screen4x3"/>
  <p:notesSz cx="6881813" cy="96615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44" autoAdjust="0"/>
  </p:normalViewPr>
  <p:slideViewPr>
    <p:cSldViewPr>
      <p:cViewPr varScale="1">
        <p:scale>
          <a:sx n="79" d="100"/>
          <a:sy n="79" d="100"/>
        </p:scale>
        <p:origin x="-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 smtClean="0"/>
            </a:lvl1pPr>
          </a:lstStyle>
          <a:p>
            <a:pPr>
              <a:defRPr/>
            </a:pPr>
            <a:fld id="{08CBE56A-1257-434B-9E86-6813021F6A9C}" type="datetimeFigureOut">
              <a:rPr lang="en-US"/>
              <a:pPr>
                <a:defRPr/>
              </a:pPr>
              <a:t>09/06/2015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D3DE60D-E931-4BCC-8ED0-C535E5A5C1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425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/>
          <a:lstStyle>
            <a:lvl1pPr algn="r">
              <a:defRPr sz="1200"/>
            </a:lvl1pPr>
          </a:lstStyle>
          <a:p>
            <a:fld id="{E0207D21-7206-4C44-AC1D-7770789E4B5B}" type="datetimeFigureOut">
              <a:rPr lang="en-GB" smtClean="0"/>
              <a:pPr/>
              <a:t>09/06/2015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32350" cy="3624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31" tIns="47265" rIns="94531" bIns="47265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vert="horz" lIns="94531" tIns="47265" rIns="94531" bIns="472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176772"/>
            <a:ext cx="2982119" cy="483076"/>
          </a:xfrm>
          <a:prstGeom prst="rect">
            <a:avLst/>
          </a:prstGeom>
        </p:spPr>
        <p:txBody>
          <a:bodyPr vert="horz" lIns="94531" tIns="47265" rIns="94531" bIns="47265" rtlCol="0" anchor="b"/>
          <a:lstStyle>
            <a:lvl1pPr algn="r">
              <a:defRPr sz="1200"/>
            </a:lvl1pPr>
          </a:lstStyle>
          <a:p>
            <a:fld id="{B28D4CE5-DF3E-4602-9B09-B836C168F79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99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6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96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225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2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02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927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59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D4CE5-DF3E-4602-9B09-B836C168F79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8075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37288"/>
            <a:ext cx="9144000" cy="620712"/>
          </a:xfrm>
          <a:prstGeom prst="rect">
            <a:avLst/>
          </a:prstGeom>
          <a:solidFill>
            <a:srgbClr val="00404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/>
          </a:p>
        </p:txBody>
      </p:sp>
      <p:pic>
        <p:nvPicPr>
          <p:cNvPr id="1027" name="Picture 4" descr="activmo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188913"/>
            <a:ext cx="1655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 smtClean="0">
              <a:latin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 smtClean="0">
              <a:latin typeface="Calibri" pitchFamily="34" charset="0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kern="0" dirty="0" smtClean="0">
              <a:latin typeface="Calibri" pitchFamily="34" charset="0"/>
            </a:endParaRPr>
          </a:p>
          <a:p>
            <a:pPr marL="342900" lvl="0" indent="-342900" algn="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latin typeface="Calibri" pitchFamily="34" charset="0"/>
              </a:rPr>
              <a:t> </a:t>
            </a:r>
            <a:r>
              <a:rPr lang="en-GB" sz="3200" b="1" dirty="0" smtClean="0">
                <a:solidFill>
                  <a:srgbClr val="FF6600"/>
                </a:solidFill>
              </a:rPr>
              <a:t>An asset based community solution to tackling </a:t>
            </a:r>
            <a:r>
              <a:rPr lang="en-GB" sz="3200" b="1" dirty="0" err="1" smtClean="0">
                <a:solidFill>
                  <a:srgbClr val="FF6600"/>
                </a:solidFill>
              </a:rPr>
              <a:t>secondhand</a:t>
            </a:r>
            <a:r>
              <a:rPr lang="en-GB" sz="3200" b="1" dirty="0" smtClean="0">
                <a:solidFill>
                  <a:srgbClr val="FF6600"/>
                </a:solidFill>
              </a:rPr>
              <a:t> smoke</a:t>
            </a:r>
            <a:endParaRPr lang="en-GB" sz="3200" dirty="0" smtClean="0">
              <a:solidFill>
                <a:srgbClr val="FF6600"/>
              </a:solidFill>
            </a:endParaRPr>
          </a:p>
          <a:p>
            <a:pPr marL="342900" lvl="0" indent="-342900" algn="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latin typeface="Calibri" pitchFamily="34" charset="0"/>
              </a:rPr>
              <a:t>June 2015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i="1" kern="0" dirty="0" smtClean="0"/>
              <a:t>    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  <a:t>Key learning from all involved!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000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 smtClean="0">
                <a:latin typeface="Calibri" pitchFamily="34" charset="0"/>
              </a:rPr>
              <a:t>The </a:t>
            </a:r>
            <a:r>
              <a:rPr lang="en-GB" sz="2000" b="1" kern="0" dirty="0">
                <a:latin typeface="Calibri" pitchFamily="34" charset="0"/>
              </a:rPr>
              <a:t>approach must be asset based – </a:t>
            </a:r>
            <a:r>
              <a:rPr lang="en-GB" sz="2000" kern="0" dirty="0">
                <a:latin typeface="Calibri" pitchFamily="34" charset="0"/>
              </a:rPr>
              <a:t>working with communities, understanding what they value locally and working with those assets (both formal and informal) to develop a solution. </a:t>
            </a:r>
            <a:endParaRPr lang="en-GB" sz="20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The </a:t>
            </a:r>
            <a:r>
              <a:rPr lang="en-GB" sz="2000" kern="0" dirty="0">
                <a:latin typeface="Calibri" pitchFamily="34" charset="0"/>
              </a:rPr>
              <a:t>approach needs to recognise the </a:t>
            </a:r>
            <a:r>
              <a:rPr lang="en-GB" sz="2000" b="1" kern="0" dirty="0">
                <a:latin typeface="Calibri" pitchFamily="34" charset="0"/>
              </a:rPr>
              <a:t>continued importance of having the ability and mechanisms to be flexible and respond quickly</a:t>
            </a:r>
            <a:r>
              <a:rPr lang="en-GB" sz="2000" kern="0" dirty="0">
                <a:latin typeface="Calibri" pitchFamily="34" charset="0"/>
              </a:rPr>
              <a:t> to the local community, assets and people.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0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b="1" kern="0" dirty="0" smtClean="0">
                <a:latin typeface="Calibri" pitchFamily="34" charset="0"/>
              </a:rPr>
              <a:t>Developing ownership</a:t>
            </a:r>
            <a:r>
              <a:rPr lang="en-GB" sz="2000" b="1" kern="0" dirty="0">
                <a:latin typeface="Calibri" pitchFamily="34" charset="0"/>
              </a:rPr>
              <a:t>, including </a:t>
            </a:r>
            <a:r>
              <a:rPr lang="en-GB" sz="2000" b="1" kern="0" dirty="0" smtClean="0">
                <a:latin typeface="Calibri" pitchFamily="34" charset="0"/>
              </a:rPr>
              <a:t>the </a:t>
            </a:r>
            <a:r>
              <a:rPr lang="en-GB" sz="2000" b="1" kern="0" dirty="0">
                <a:latin typeface="Calibri" pitchFamily="34" charset="0"/>
              </a:rPr>
              <a:t>roll out, connections to others, promotion and success</a:t>
            </a:r>
            <a:r>
              <a:rPr lang="en-GB" sz="2000" kern="0" dirty="0">
                <a:latin typeface="Calibri" pitchFamily="34" charset="0"/>
              </a:rPr>
              <a:t> will be a key ingredient of the model or blueprint in a further </a:t>
            </a:r>
            <a:r>
              <a:rPr lang="en-GB" sz="2000" kern="0" dirty="0" smtClean="0">
                <a:latin typeface="Calibri" pitchFamily="34" charset="0"/>
              </a:rPr>
              <a:t>roll.  </a:t>
            </a:r>
            <a:endParaRPr lang="en-GB" sz="2000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0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87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1988840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558" y="559262"/>
            <a:ext cx="4096867" cy="8535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1942" y="1534597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Key learnings-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5536" y="2060848"/>
            <a:ext cx="7138063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The </a:t>
            </a:r>
            <a:r>
              <a:rPr lang="en-GB" b="1" dirty="0"/>
              <a:t>importance of working in a coaching style, </a:t>
            </a:r>
            <a:r>
              <a:rPr lang="en-GB" dirty="0"/>
              <a:t>encouraging both assets and people to mobilise and take action</a:t>
            </a:r>
            <a:r>
              <a:rPr lang="en-GB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Children centres </a:t>
            </a:r>
            <a:r>
              <a:rPr lang="en-GB" b="1" dirty="0"/>
              <a:t>are the right place </a:t>
            </a:r>
            <a:r>
              <a:rPr lang="en-GB" dirty="0"/>
              <a:t>to reach 0-5 year old and families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People </a:t>
            </a:r>
            <a:r>
              <a:rPr lang="en-GB" b="1" dirty="0"/>
              <a:t>want the message from a trusted and knowledgeable </a:t>
            </a:r>
            <a:r>
              <a:rPr lang="en-GB" b="1" dirty="0" smtClean="0"/>
              <a:t>source, and honesty!!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3765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620688"/>
            <a:ext cx="4096867" cy="10028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438843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Key learnings-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191683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Front </a:t>
            </a:r>
            <a:r>
              <a:rPr lang="en-GB" b="1" dirty="0"/>
              <a:t>line workers are the connectors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Capacity </a:t>
            </a:r>
            <a:r>
              <a:rPr lang="en-GB" b="1" dirty="0"/>
              <a:t>building needed for trusted assets not to be underestimated – be flexible in how you build it and allow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Need </a:t>
            </a:r>
            <a:r>
              <a:rPr lang="en-GB" b="1" dirty="0"/>
              <a:t>senior staff sign off for front line workers to take part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Training </a:t>
            </a:r>
            <a:r>
              <a:rPr lang="en-GB" b="1" dirty="0"/>
              <a:t>and coaching needs to be on the job for front line staff – don’t expect them to come away from their </a:t>
            </a:r>
            <a:r>
              <a:rPr lang="en-GB" b="1" dirty="0" smtClean="0"/>
              <a:t>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986973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  <a:t>Next steps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latin typeface="Calibri" pitchFamily="34" charset="0"/>
              </a:rPr>
              <a:t>Activmob have been commissioned to roll out across the County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latin typeface="Calibri" pitchFamily="34" charset="0"/>
              </a:rPr>
              <a:t>It will follow a similar approach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latin typeface="Calibri" pitchFamily="34" charset="0"/>
              </a:rPr>
              <a:t>Training and on-job coaching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latin typeface="Calibri" pitchFamily="34" charset="0"/>
              </a:rPr>
              <a:t>Support to give out packs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latin typeface="Calibri" pitchFamily="34" charset="0"/>
              </a:rPr>
              <a:t>Evaluation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latin typeface="Calibri" pitchFamily="34" charset="0"/>
              </a:rPr>
              <a:t>The packs are slightly different- NO NRT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74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  <a:t>QUESTIONS AND OBSERVATIONS</a:t>
            </a: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400" b="1" kern="0" dirty="0" smtClean="0">
                <a:latin typeface="Calibri" pitchFamily="34" charset="0"/>
              </a:rPr>
              <a:t>JOANNE PULLEN – FOUNDING DIRECTOR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400" b="1" kern="0" dirty="0" err="1" smtClean="0">
                <a:latin typeface="Calibri" pitchFamily="34" charset="0"/>
              </a:rPr>
              <a:t>jo@activmob.org</a:t>
            </a: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45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208912" cy="9756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</a:rPr>
              <a:t>Setting the scene…</a:t>
            </a:r>
            <a:r>
              <a:rPr lang="en-GB" dirty="0" smtClean="0">
                <a:solidFill>
                  <a:srgbClr val="FF6600"/>
                </a:solidFill>
              </a:rPr>
              <a:t>.</a:t>
            </a:r>
          </a:p>
          <a:p>
            <a:endParaRPr lang="en-GB" dirty="0"/>
          </a:p>
          <a:p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 sz="2000" b="1" kern="0" dirty="0" smtClean="0">
                <a:latin typeface="Calibri" pitchFamily="34" charset="0"/>
              </a:rPr>
              <a:t>Activmob </a:t>
            </a:r>
            <a:r>
              <a:rPr lang="en-GB" sz="2000" b="1" kern="0" dirty="0">
                <a:latin typeface="Calibri" pitchFamily="34" charset="0"/>
              </a:rPr>
              <a:t>CIC </a:t>
            </a:r>
            <a:r>
              <a:rPr lang="en-GB" sz="2000" kern="0" dirty="0">
                <a:latin typeface="Calibri" pitchFamily="34" charset="0"/>
              </a:rPr>
              <a:t>and the </a:t>
            </a:r>
            <a:r>
              <a:rPr lang="en-GB" sz="2000" b="1" kern="0" dirty="0">
                <a:latin typeface="Calibri" pitchFamily="34" charset="0"/>
              </a:rPr>
              <a:t>Tobacco Control Collaboration Centre </a:t>
            </a:r>
            <a:r>
              <a:rPr lang="en-GB" sz="2000" kern="0" dirty="0">
                <a:latin typeface="Calibri" pitchFamily="34" charset="0"/>
              </a:rPr>
              <a:t>were commissioned by </a:t>
            </a:r>
            <a:r>
              <a:rPr lang="en-GB" sz="2000" kern="0" dirty="0" smtClean="0">
                <a:latin typeface="Calibri" pitchFamily="34" charset="0"/>
              </a:rPr>
              <a:t>Kent County Council </a:t>
            </a:r>
            <a:r>
              <a:rPr lang="en-GB" sz="2000" kern="0" dirty="0">
                <a:latin typeface="Calibri" pitchFamily="34" charset="0"/>
              </a:rPr>
              <a:t>Public Health to work with a local community to co-design a way to protect children aged 0-5 from second hand smoke</a:t>
            </a:r>
            <a:r>
              <a:rPr lang="en-GB" sz="2000" b="1" kern="0" dirty="0">
                <a:latin typeface="Calibri" pitchFamily="34" charset="0"/>
              </a:rPr>
              <a:t>. </a:t>
            </a:r>
            <a:endParaRPr lang="en-GB" sz="2000" b="1" kern="0" dirty="0" smtClean="0">
              <a:latin typeface="Calibri" pitchFamily="34" charset="0"/>
            </a:endParaRPr>
          </a:p>
          <a:p>
            <a:pPr marL="285750" indent="-285750">
              <a:buFont typeface="Arial"/>
              <a:buChar char="•"/>
            </a:pPr>
            <a:endParaRPr lang="en-GB" sz="2000" b="1" i="1" kern="0" dirty="0">
              <a:latin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kern="0" dirty="0" smtClean="0">
                <a:latin typeface="Calibri" pitchFamily="34" charset="0"/>
              </a:rPr>
              <a:t>Undertaken in North Kent</a:t>
            </a:r>
          </a:p>
          <a:p>
            <a:pPr marL="285750" indent="-285750">
              <a:buFont typeface="Arial"/>
              <a:buChar char="•"/>
            </a:pPr>
            <a:endParaRPr lang="en-GB" sz="2000" kern="0" dirty="0">
              <a:latin typeface="Calibri" pitchFamily="34" charset="0"/>
            </a:endParaRPr>
          </a:p>
          <a:p>
            <a:pPr marL="285750" indent="-285750">
              <a:buFont typeface="Arial"/>
              <a:buChar char="•"/>
            </a:pPr>
            <a:r>
              <a:rPr lang="en-GB" sz="2000" kern="0" dirty="0" smtClean="0">
                <a:latin typeface="Calibri" pitchFamily="34" charset="0"/>
              </a:rPr>
              <a:t>3 phases</a:t>
            </a:r>
          </a:p>
          <a:p>
            <a:pPr marL="285750" indent="-285750">
              <a:buFont typeface="Arial"/>
              <a:buChar char="•"/>
            </a:pPr>
            <a:endParaRPr lang="en-GB" sz="2000" kern="0" dirty="0">
              <a:latin typeface="Calibri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GB" sz="2000" kern="0" dirty="0" smtClean="0">
                <a:latin typeface="Calibri" pitchFamily="34" charset="0"/>
              </a:rPr>
              <a:t>Insight gathering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kern="0" dirty="0" smtClean="0">
                <a:latin typeface="Calibri" pitchFamily="34" charset="0"/>
              </a:rPr>
              <a:t>Co-design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z="2000" kern="0" dirty="0" smtClean="0">
                <a:latin typeface="Calibri" pitchFamily="34" charset="0"/>
              </a:rPr>
              <a:t>Pilot and evaluation</a:t>
            </a:r>
            <a:r>
              <a:rPr lang="en-GB" sz="2000" dirty="0" smtClean="0"/>
              <a:t>                          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6109" y="2780928"/>
            <a:ext cx="77531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241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208912" cy="6494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</a:rPr>
              <a:t>Phase 1: </a:t>
            </a:r>
            <a:r>
              <a:rPr lang="en-GB" sz="2800" dirty="0">
                <a:solidFill>
                  <a:srgbClr val="FF6600"/>
                </a:solidFill>
              </a:rPr>
              <a:t>I</a:t>
            </a:r>
            <a:r>
              <a:rPr lang="en-GB" sz="2800" dirty="0" smtClean="0">
                <a:solidFill>
                  <a:srgbClr val="FF6600"/>
                </a:solidFill>
              </a:rPr>
              <a:t>nsight gathering</a:t>
            </a:r>
          </a:p>
          <a:p>
            <a:pPr algn="ctr"/>
            <a:r>
              <a:rPr lang="en-GB" sz="2800" dirty="0" smtClean="0">
                <a:solidFill>
                  <a:srgbClr val="FF6600"/>
                </a:solidFill>
              </a:rPr>
              <a:t>What did we find?</a:t>
            </a:r>
            <a:endParaRPr lang="en-GB" dirty="0"/>
          </a:p>
          <a:p>
            <a:endParaRPr lang="en-GB" dirty="0"/>
          </a:p>
          <a:p>
            <a:r>
              <a:rPr lang="en-GB" i="1" dirty="0" smtClean="0"/>
              <a:t>                                       </a:t>
            </a:r>
          </a:p>
          <a:p>
            <a:endParaRPr lang="en-GB" i="1" dirty="0"/>
          </a:p>
          <a:p>
            <a:endParaRPr lang="en-GB" i="1" dirty="0"/>
          </a:p>
          <a:p>
            <a:endParaRPr lang="en-GB" i="1" dirty="0"/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6109" y="2780928"/>
            <a:ext cx="775318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Picture 2" descr="Kent smokefree homes ppt display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5"/>
          <a:stretch/>
        </p:blipFill>
        <p:spPr>
          <a:xfrm rot="21183384">
            <a:off x="1473318" y="1817829"/>
            <a:ext cx="6231029" cy="391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5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208912" cy="800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solidFill>
                  <a:srgbClr val="FF6600"/>
                </a:solidFill>
              </a:rPr>
              <a:t>The answer is obvious!!</a:t>
            </a:r>
            <a:endParaRPr lang="en-GB" dirty="0"/>
          </a:p>
          <a:p>
            <a:endParaRPr lang="en-GB" dirty="0"/>
          </a:p>
          <a:p>
            <a:r>
              <a:rPr lang="en-GB" i="1" dirty="0" smtClean="0"/>
              <a:t>                                       </a:t>
            </a:r>
          </a:p>
          <a:p>
            <a:r>
              <a:rPr lang="en-GB" dirty="0" smtClean="0"/>
              <a:t>A ideas to action workshop was held to feedback ideas, parents involved suggested he following: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b="1" i="1" dirty="0" smtClean="0"/>
              <a:t>“its obvious, we smoke most round our children in our cars and homes…. Can you make something to help us stop!”</a:t>
            </a:r>
          </a:p>
          <a:p>
            <a:endParaRPr lang="en-GB" b="1" i="1" dirty="0"/>
          </a:p>
          <a:p>
            <a:r>
              <a:rPr lang="en-GB" b="1" i="1" dirty="0" smtClean="0"/>
              <a:t>2. Training for trusted people to talk about the topic, and support the parents in using the kit </a:t>
            </a:r>
            <a:endParaRPr lang="en-GB" b="1" i="1" dirty="0"/>
          </a:p>
          <a:p>
            <a:endParaRPr lang="en-GB" i="1" dirty="0"/>
          </a:p>
          <a:p>
            <a:r>
              <a:rPr lang="en-GB" dirty="0"/>
              <a:t>	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446109" y="2780928"/>
            <a:ext cx="77531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203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6600"/>
                </a:solidFill>
                <a:latin typeface="Calibri" pitchFamily="34" charset="0"/>
              </a:rPr>
              <a:t>Phase 2: Co-design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b="1" kern="0" dirty="0" smtClean="0">
                <a:solidFill>
                  <a:srgbClr val="004040"/>
                </a:solidFill>
                <a:latin typeface="Calibri" pitchFamily="34" charset="0"/>
              </a:rPr>
              <a:t>This process had to work for the community-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GB" sz="2000" b="1" kern="0" dirty="0" smtClean="0">
                <a:solidFill>
                  <a:srgbClr val="004040"/>
                </a:solidFill>
                <a:latin typeface="Calibri" pitchFamily="34" charset="0"/>
              </a:rPr>
              <a:t>expect to change your plans!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GB" sz="2000" b="1" kern="0" dirty="0" smtClean="0">
              <a:solidFill>
                <a:srgbClr val="00404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This included:</a:t>
            </a: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Identifying and designing the kit</a:t>
            </a: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Exploring branding</a:t>
            </a: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Good and bad conversations</a:t>
            </a:r>
            <a:endParaRPr lang="en-GB" sz="2000" kern="0" dirty="0">
              <a:solidFill>
                <a:srgbClr val="004040"/>
              </a:solidFill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GB" sz="2000" kern="0" dirty="0" smtClean="0">
              <a:solidFill>
                <a:srgbClr val="00404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Engagement split in four phases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Messaging and knowledge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What could it be, feel like, do?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What’s out there already?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kern="0" dirty="0" smtClean="0">
                <a:solidFill>
                  <a:srgbClr val="004040"/>
                </a:solidFill>
                <a:latin typeface="Calibri" pitchFamily="34" charset="0"/>
              </a:rPr>
              <a:t>What should be in out kit?</a:t>
            </a: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kern="0" dirty="0" smtClean="0">
              <a:solidFill>
                <a:srgbClr val="004040"/>
              </a:solidFill>
              <a:latin typeface="Calibri" pitchFamily="34" charset="0"/>
            </a:endParaRPr>
          </a:p>
          <a:p>
            <a:pPr marL="914400" lvl="1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b="1" kern="0" dirty="0">
              <a:solidFill>
                <a:srgbClr val="004040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614">
            <a:off x="6593742" y="1397904"/>
            <a:ext cx="2276015" cy="1729604"/>
          </a:xfrm>
          <a:prstGeom prst="rect">
            <a:avLst/>
          </a:prstGeom>
          <a:effectLst>
            <a:outerShdw blurRad="36830" dist="48387" dir="2700000" algn="tl" rotWithShape="0">
              <a:srgbClr val="000000">
                <a:alpha val="25000"/>
              </a:srgbClr>
            </a:outerShdw>
          </a:effectLst>
        </p:spPr>
      </p:pic>
      <p:pic>
        <p:nvPicPr>
          <p:cNvPr id="4" name="Picture 3" descr="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7580">
            <a:off x="5117410" y="2774770"/>
            <a:ext cx="2130027" cy="1619766"/>
          </a:xfrm>
          <a:prstGeom prst="rect">
            <a:avLst/>
          </a:prstGeom>
          <a:effectLst>
            <a:outerShdw blurRad="36830" dist="48387" dir="2700000" algn="tl" rotWithShape="0">
              <a:srgbClr val="000000">
                <a:alpha val="25000"/>
              </a:srgbClr>
            </a:outerShdw>
          </a:effectLst>
        </p:spPr>
      </p:pic>
      <p:pic>
        <p:nvPicPr>
          <p:cNvPr id="5" name="Picture 4" descr="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1654">
            <a:off x="7244466" y="3053293"/>
            <a:ext cx="1707360" cy="2246817"/>
          </a:xfrm>
          <a:prstGeom prst="rect">
            <a:avLst/>
          </a:prstGeom>
          <a:effectLst>
            <a:outerShdw blurRad="36830" dist="48387" dir="2700000" algn="tl" rotWithShape="0">
              <a:srgbClr val="000000">
                <a:alpha val="25000"/>
              </a:srgbClr>
            </a:outerShdw>
          </a:effectLst>
        </p:spPr>
      </p:pic>
      <p:pic>
        <p:nvPicPr>
          <p:cNvPr id="6" name="Picture 5" descr="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3849">
            <a:off x="5638355" y="4336028"/>
            <a:ext cx="2294176" cy="1825054"/>
          </a:xfrm>
          <a:prstGeom prst="rect">
            <a:avLst/>
          </a:prstGeom>
          <a:effectLst>
            <a:outerShdw blurRad="36830" dist="48387" dir="2700000" algn="tl" rotWithShape="0">
              <a:srgbClr val="000000">
                <a:alpha val="2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799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6600"/>
                </a:solidFill>
                <a:latin typeface="Calibri" pitchFamily="34" charset="0"/>
              </a:rPr>
              <a:t>What did we learn?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6600"/>
                </a:solidFill>
                <a:latin typeface="Calibri" pitchFamily="34" charset="0"/>
              </a:rPr>
              <a:t>About the kit?</a:t>
            </a:r>
            <a:endParaRPr lang="en-GB" sz="2000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GB" sz="20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Items had to have an everyday </a:t>
            </a:r>
            <a:r>
              <a:rPr lang="en-GB" sz="2000" b="1" kern="0" dirty="0" smtClean="0">
                <a:latin typeface="Calibri" pitchFamily="34" charset="0"/>
              </a:rPr>
              <a:t>useful purpose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b="1" kern="0" dirty="0" smtClean="0">
                <a:latin typeface="Calibri" pitchFamily="34" charset="0"/>
              </a:rPr>
              <a:t>Honest</a:t>
            </a:r>
            <a:r>
              <a:rPr lang="en-GB" sz="2000" kern="0" dirty="0" smtClean="0">
                <a:latin typeface="Calibri" pitchFamily="34" charset="0"/>
              </a:rPr>
              <a:t> facts 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b="1" kern="0" dirty="0" smtClean="0">
                <a:latin typeface="Calibri" pitchFamily="34" charset="0"/>
              </a:rPr>
              <a:t>Distractions</a:t>
            </a:r>
            <a:r>
              <a:rPr lang="en-GB" sz="2000" kern="0" dirty="0" smtClean="0">
                <a:latin typeface="Calibri" pitchFamily="34" charset="0"/>
              </a:rPr>
              <a:t> or things to do were important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Must </a:t>
            </a:r>
            <a:r>
              <a:rPr lang="en-GB" sz="2000" b="1" kern="0" dirty="0" smtClean="0">
                <a:latin typeface="Calibri" pitchFamily="34" charset="0"/>
              </a:rPr>
              <a:t>include NRT </a:t>
            </a:r>
            <a:r>
              <a:rPr lang="en-GB" sz="2000" kern="0" dirty="0" smtClean="0">
                <a:latin typeface="Calibri" pitchFamily="34" charset="0"/>
              </a:rPr>
              <a:t>if “its to work here”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Definitions of a smoke free home must be clear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6600"/>
                </a:solidFill>
                <a:latin typeface="Calibri" pitchFamily="34" charset="0"/>
              </a:rPr>
              <a:t>And about the branding and messages?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Not about stopping smoking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 smtClean="0">
                <a:latin typeface="Calibri" pitchFamily="34" charset="0"/>
              </a:rPr>
              <a:t>The language has got to be right!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GB" sz="2000" kern="0" dirty="0">
                <a:latin typeface="Calibri" pitchFamily="34" charset="0"/>
              </a:rPr>
              <a:t>Trusted people and places</a:t>
            </a:r>
          </a:p>
          <a:p>
            <a:pPr marL="800100" lvl="1" indent="-342900" eaLnBrk="0" hangingPunct="0">
              <a:spcBef>
                <a:spcPct val="20000"/>
              </a:spcBef>
              <a:defRPr/>
            </a:pPr>
            <a:r>
              <a:rPr lang="en-GB" sz="2000" i="1" kern="0" dirty="0">
                <a:latin typeface="Calibri" pitchFamily="34" charset="0"/>
              </a:rPr>
              <a:t>‘I trust the people at the </a:t>
            </a:r>
            <a:r>
              <a:rPr lang="en-GB" sz="2000" i="1" kern="0" dirty="0" err="1">
                <a:latin typeface="Calibri" pitchFamily="34" charset="0"/>
              </a:rPr>
              <a:t>surestart</a:t>
            </a:r>
            <a:r>
              <a:rPr lang="en-GB" sz="2000" i="1" kern="0" dirty="0">
                <a:latin typeface="Calibri" pitchFamily="34" charset="0"/>
              </a:rPr>
              <a:t>… they have known me and my baby for a long time</a:t>
            </a:r>
            <a:r>
              <a:rPr lang="en-GB" sz="2000" kern="0" dirty="0">
                <a:latin typeface="Calibri" pitchFamily="34" charset="0"/>
              </a:rPr>
              <a:t>’</a:t>
            </a: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GB" sz="20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endParaRPr lang="en-GB" sz="2400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9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6600"/>
                </a:solidFill>
                <a:latin typeface="Calibri" pitchFamily="34" charset="0"/>
              </a:rPr>
              <a:t>SMOKE FREE HOMES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2800" b="1" kern="0" dirty="0" smtClean="0">
                <a:solidFill>
                  <a:srgbClr val="FF6600"/>
                </a:solidFill>
                <a:latin typeface="Calibri" pitchFamily="34" charset="0"/>
              </a:rPr>
              <a:t>Co-designing a solution</a:t>
            </a:r>
            <a: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  <a:t/>
            </a:r>
            <a:b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</a:b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44624"/>
            <a:ext cx="9612231" cy="6813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226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  <a:t>Phase 3: The pilot </a:t>
            </a:r>
            <a:endParaRPr lang="en-GB" sz="2000" kern="0" dirty="0">
              <a:latin typeface="Calibri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b="1" kern="0" dirty="0" smtClean="0">
                <a:latin typeface="Calibri" pitchFamily="34" charset="0"/>
              </a:rPr>
              <a:t>Training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GB" sz="2000" kern="0" dirty="0" smtClean="0">
                <a:latin typeface="Calibri" pitchFamily="34" charset="0"/>
              </a:rPr>
              <a:t>delivered by TCCC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GB" sz="2000" kern="0" dirty="0" smtClean="0">
                <a:latin typeface="Calibri" pitchFamily="34" charset="0"/>
              </a:rPr>
              <a:t>Included Motivational interviewing and challenging conversations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GB" sz="2000" kern="0" dirty="0" smtClean="0">
                <a:latin typeface="Calibri" pitchFamily="34" charset="0"/>
              </a:rPr>
              <a:t>Well received- transferable skills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endParaRPr lang="en-GB" sz="2000" kern="0" dirty="0">
              <a:latin typeface="Calibri" pitchFamily="34" charset="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b="1" kern="0" dirty="0" smtClean="0">
                <a:latin typeface="Calibri" pitchFamily="34" charset="0"/>
              </a:rPr>
              <a:t>150 packs given </a:t>
            </a:r>
            <a:r>
              <a:rPr lang="en-GB" sz="2000" kern="0" dirty="0" smtClean="0">
                <a:latin typeface="Calibri" pitchFamily="34" charset="0"/>
              </a:rPr>
              <a:t>out to parents across the </a:t>
            </a:r>
            <a:r>
              <a:rPr lang="en-GB" sz="2000" kern="0" dirty="0" err="1">
                <a:latin typeface="Calibri" pitchFamily="34" charset="0"/>
              </a:rPr>
              <a:t>N</a:t>
            </a:r>
            <a:r>
              <a:rPr lang="en-GB" sz="2000" kern="0" dirty="0" err="1" smtClean="0">
                <a:latin typeface="Calibri" pitchFamily="34" charset="0"/>
              </a:rPr>
              <a:t>orthfleet</a:t>
            </a:r>
            <a:r>
              <a:rPr lang="en-GB" sz="2000" kern="0" dirty="0" smtClean="0">
                <a:latin typeface="Calibri" pitchFamily="34" charset="0"/>
              </a:rPr>
              <a:t> and </a:t>
            </a:r>
            <a:r>
              <a:rPr lang="en-GB" sz="2000" kern="0" dirty="0">
                <a:latin typeface="Calibri" pitchFamily="34" charset="0"/>
              </a:rPr>
              <a:t>G</a:t>
            </a:r>
            <a:r>
              <a:rPr lang="en-GB" sz="2000" kern="0" dirty="0" smtClean="0">
                <a:latin typeface="Calibri" pitchFamily="34" charset="0"/>
              </a:rPr>
              <a:t>ravesend area</a:t>
            </a: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endParaRPr lang="en-GB" sz="2000" kern="0" dirty="0">
              <a:latin typeface="Calibri" pitchFamily="34" charset="0"/>
            </a:endParaRPr>
          </a:p>
          <a:p>
            <a:pPr marL="514350" indent="-514350" eaLnBrk="0" hangingPunct="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GB" sz="2000" b="1" kern="0" dirty="0" smtClean="0">
                <a:latin typeface="Calibri" pitchFamily="34" charset="0"/>
              </a:rPr>
              <a:t>Evaluation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GB" sz="2000" kern="0" dirty="0" smtClean="0">
                <a:latin typeface="Calibri" pitchFamily="34" charset="0"/>
              </a:rPr>
              <a:t>As part of the training, instruction on how the evaluation would be undertaken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r>
              <a:rPr lang="en-GB" sz="2000" kern="0" dirty="0" smtClean="0">
                <a:latin typeface="Calibri" pitchFamily="34" charset="0"/>
              </a:rPr>
              <a:t>Conversations held at start, 1 month and 3 months</a:t>
            </a:r>
          </a:p>
          <a:p>
            <a:pPr marL="971550" lvl="1" indent="-514350" eaLnBrk="0" hangingPunct="0">
              <a:spcBef>
                <a:spcPct val="20000"/>
              </a:spcBef>
              <a:buFont typeface="+mj-lt"/>
              <a:buAutoNum type="romanLcPeriod"/>
              <a:defRPr/>
            </a:pPr>
            <a:endParaRPr lang="en-GB" sz="20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kern="0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000" kern="0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7544" y="404664"/>
            <a:ext cx="8229600" cy="579350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</a:t>
            </a:r>
            <a:r>
              <a:rPr lang="en-GB" sz="1900" kern="0" dirty="0" smtClean="0">
                <a:latin typeface="Calibri" pitchFamily="34" charset="0"/>
              </a:rPr>
              <a:t>	</a:t>
            </a:r>
            <a:endParaRPr lang="en-GB" sz="32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GB" sz="3200" b="1" kern="0" dirty="0" smtClean="0">
                <a:solidFill>
                  <a:srgbClr val="FF6600"/>
                </a:solidFill>
                <a:latin typeface="Calibri" pitchFamily="34" charset="0"/>
              </a:rPr>
              <a:t>SMOKE FREE HOMES </a:t>
            </a:r>
            <a:endParaRPr lang="en-GB" sz="2000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b="1" kern="0" dirty="0" smtClean="0">
                <a:latin typeface="Calibri" pitchFamily="34" charset="0"/>
              </a:rPr>
              <a:t>Outcomes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b="1" kern="0" dirty="0">
                <a:latin typeface="Calibri" pitchFamily="34" charset="0"/>
              </a:rPr>
              <a:t>	</a:t>
            </a:r>
            <a:r>
              <a:rPr lang="en-US" sz="2000" b="1" dirty="0"/>
              <a:t>81%</a:t>
            </a:r>
            <a:r>
              <a:rPr lang="en-US" sz="2000" dirty="0"/>
              <a:t> </a:t>
            </a:r>
            <a:r>
              <a:rPr lang="en-US" sz="2000" dirty="0" smtClean="0">
                <a:latin typeface="Calibri" pitchFamily="34" charset="0"/>
              </a:rPr>
              <a:t>were </a:t>
            </a:r>
            <a:r>
              <a:rPr lang="en-US" sz="2000" dirty="0">
                <a:latin typeface="Calibri" pitchFamily="34" charset="0"/>
              </a:rPr>
              <a:t>now smoke </a:t>
            </a:r>
            <a:r>
              <a:rPr lang="en-US" sz="2000" dirty="0" smtClean="0">
                <a:latin typeface="Calibri" pitchFamily="34" charset="0"/>
              </a:rPr>
              <a:t>free in their home and car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b="1" kern="0" dirty="0" smtClean="0">
                <a:latin typeface="Calibri" pitchFamily="34" charset="0"/>
              </a:rPr>
              <a:t>	</a:t>
            </a:r>
            <a:r>
              <a:rPr lang="en-US" sz="2000" b="1" dirty="0">
                <a:latin typeface="Calibri"/>
                <a:cs typeface="Calibri"/>
              </a:rPr>
              <a:t>100%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of </a:t>
            </a:r>
            <a:r>
              <a:rPr lang="en-US" sz="2000" dirty="0">
                <a:latin typeface="Calibri"/>
                <a:cs typeface="Calibri"/>
              </a:rPr>
              <a:t>parents </a:t>
            </a:r>
            <a:r>
              <a:rPr lang="en-US" sz="2000" dirty="0" smtClean="0">
                <a:latin typeface="Calibri"/>
                <a:cs typeface="Calibri"/>
              </a:rPr>
              <a:t>noticed </a:t>
            </a:r>
            <a:r>
              <a:rPr lang="en-US" sz="2000" dirty="0">
                <a:latin typeface="Calibri"/>
                <a:cs typeface="Calibri"/>
              </a:rPr>
              <a:t>significant positive change within a month </a:t>
            </a:r>
            <a:r>
              <a:rPr lang="en-US" sz="2000" dirty="0" smtClean="0">
                <a:latin typeface="Calibri"/>
                <a:cs typeface="Calibri"/>
              </a:rPr>
              <a:t>in their children and in their homes</a:t>
            </a:r>
            <a:endParaRPr lang="en-GB" sz="2000" kern="0" dirty="0" smtClean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000" b="1" kern="0" dirty="0">
                <a:latin typeface="Calibri" pitchFamily="34" charset="0"/>
              </a:rPr>
              <a:t>	</a:t>
            </a:r>
            <a:r>
              <a:rPr lang="en-US" sz="2000" b="1" dirty="0" smtClean="0">
                <a:latin typeface="Calibri"/>
                <a:cs typeface="Calibri"/>
              </a:rPr>
              <a:t>50% </a:t>
            </a:r>
            <a:r>
              <a:rPr lang="en-US" sz="2000" dirty="0" smtClean="0">
                <a:latin typeface="Calibri"/>
                <a:cs typeface="Calibri"/>
              </a:rPr>
              <a:t>increase in levels </a:t>
            </a:r>
            <a:r>
              <a:rPr lang="en-US" sz="2000" dirty="0">
                <a:latin typeface="Calibri"/>
                <a:cs typeface="Calibri"/>
              </a:rPr>
              <a:t>of confidence of the front line </a:t>
            </a:r>
            <a:r>
              <a:rPr lang="en-US" sz="2000" dirty="0" smtClean="0">
                <a:latin typeface="Calibri"/>
                <a:cs typeface="Calibri"/>
              </a:rPr>
              <a:t>workers from training, support and coaching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000" kern="0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000" kern="0" dirty="0">
              <a:latin typeface="Calibri"/>
              <a:cs typeface="Calibri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kern="0" dirty="0" smtClean="0">
                <a:latin typeface="Calibri" pitchFamily="34" charset="0"/>
              </a:rPr>
              <a:t> “</a:t>
            </a:r>
            <a:r>
              <a:rPr lang="en-GB" sz="2400" kern="0" dirty="0">
                <a:latin typeface="Calibri" pitchFamily="34" charset="0"/>
              </a:rPr>
              <a:t>my son is not wheezing anymore”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kern="0" dirty="0" smtClean="0">
                <a:latin typeface="Calibri" pitchFamily="34" charset="0"/>
              </a:rPr>
              <a:t> “</a:t>
            </a:r>
            <a:r>
              <a:rPr lang="en-GB" sz="2400" kern="0" dirty="0">
                <a:latin typeface="Calibri" pitchFamily="34" charset="0"/>
              </a:rPr>
              <a:t>I cant believe he has not been off school in the past month”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GB" sz="2400" kern="0" dirty="0">
                <a:latin typeface="Calibri" pitchFamily="34" charset="0"/>
              </a:rPr>
              <a:t> </a:t>
            </a:r>
            <a:r>
              <a:rPr lang="en-GB" sz="2400" kern="0" dirty="0" smtClean="0">
                <a:latin typeface="Calibri" pitchFamily="34" charset="0"/>
              </a:rPr>
              <a:t>“</a:t>
            </a:r>
            <a:r>
              <a:rPr lang="en-GB" sz="2400" kern="0" dirty="0">
                <a:latin typeface="Calibri" pitchFamily="34" charset="0"/>
              </a:rPr>
              <a:t>My house and car really smell better, the house looks cleaner and the net curtains are no longer yellow….. friends and family have commented too”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GB" sz="2400" b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2400" b="1" kern="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kern="0" dirty="0" smtClean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GB" sz="2400" i="1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kern="0" dirty="0" smtClean="0">
              <a:latin typeface="Calibri" pitchFamily="34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GB" sz="3200" i="1" kern="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384455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6099</TotalTime>
  <Words>267</Words>
  <Application>Microsoft Macintosh PowerPoint</Application>
  <PresentationFormat>On-screen Show (4:3)</PresentationFormat>
  <Paragraphs>271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Belen</dc:creator>
  <cp:lastModifiedBy>Monique Tomlinson</cp:lastModifiedBy>
  <cp:revision>113</cp:revision>
  <dcterms:created xsi:type="dcterms:W3CDTF">2011-08-02T16:27:18Z</dcterms:created>
  <dcterms:modified xsi:type="dcterms:W3CDTF">2015-06-09T20:55:10Z</dcterms:modified>
</cp:coreProperties>
</file>